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sldIdLst>
    <p:sldId id="343" r:id="rId5"/>
    <p:sldId id="257" r:id="rId6"/>
    <p:sldId id="350" r:id="rId7"/>
    <p:sldId id="373" r:id="rId8"/>
    <p:sldId id="372" r:id="rId9"/>
    <p:sldId id="352" r:id="rId10"/>
    <p:sldId id="367" r:id="rId11"/>
    <p:sldId id="374" r:id="rId12"/>
    <p:sldId id="355" r:id="rId13"/>
    <p:sldId id="365" r:id="rId14"/>
    <p:sldId id="357" r:id="rId15"/>
    <p:sldId id="369" r:id="rId16"/>
    <p:sldId id="368" r:id="rId17"/>
    <p:sldId id="358" r:id="rId18"/>
    <p:sldId id="359" r:id="rId19"/>
    <p:sldId id="360" r:id="rId20"/>
    <p:sldId id="361" r:id="rId21"/>
    <p:sldId id="363" r:id="rId22"/>
    <p:sldId id="375" r:id="rId23"/>
    <p:sldId id="356" r:id="rId24"/>
    <p:sldId id="370" r:id="rId25"/>
    <p:sldId id="371" r:id="rId26"/>
    <p:sldId id="364" r:id="rId27"/>
    <p:sldId id="3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C16110-6943-44DC-AC9C-FD27392A91B6}">
          <p14:sldIdLst>
            <p14:sldId id="343"/>
            <p14:sldId id="257"/>
            <p14:sldId id="350"/>
            <p14:sldId id="373"/>
            <p14:sldId id="372"/>
            <p14:sldId id="352"/>
            <p14:sldId id="367"/>
            <p14:sldId id="374"/>
            <p14:sldId id="355"/>
            <p14:sldId id="365"/>
            <p14:sldId id="357"/>
            <p14:sldId id="369"/>
            <p14:sldId id="368"/>
          </p14:sldIdLst>
        </p14:section>
        <p14:section name="Untitled Section" id="{F3D77E5C-685C-4667-BC78-3524B72E099A}">
          <p14:sldIdLst>
            <p14:sldId id="358"/>
            <p14:sldId id="359"/>
            <p14:sldId id="360"/>
            <p14:sldId id="361"/>
            <p14:sldId id="363"/>
            <p14:sldId id="375"/>
            <p14:sldId id="356"/>
            <p14:sldId id="370"/>
            <p14:sldId id="371"/>
            <p14:sldId id="364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57" autoAdjust="0"/>
    <p:restoredTop sz="94634" autoAdjust="0"/>
  </p:normalViewPr>
  <p:slideViewPr>
    <p:cSldViewPr snapToGrid="0">
      <p:cViewPr>
        <p:scale>
          <a:sx n="65" d="100"/>
          <a:sy n="65" d="100"/>
        </p:scale>
        <p:origin x="52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9/16/2020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uRsZghPFY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imalsurvivor.net/wilderness-survival-shelter-no-supplies/" TargetMode="External"/><Relationship Id="rId13" Type="http://schemas.openxmlformats.org/officeDocument/2006/relationships/hyperlink" Target="http://woodlineadventures.com/basic-outdoor-survival-skills-boss.html" TargetMode="External"/><Relationship Id="rId3" Type="http://schemas.openxmlformats.org/officeDocument/2006/relationships/hyperlink" Target="https://www.rei.com/" TargetMode="External"/><Relationship Id="rId7" Type="http://schemas.openxmlformats.org/officeDocument/2006/relationships/hyperlink" Target="http://www.truthsurvival.com/how-to-build-a-survival-shelter/" TargetMode="External"/><Relationship Id="rId12" Type="http://schemas.openxmlformats.org/officeDocument/2006/relationships/hyperlink" Target="https://survivalist101.com/tutorials/survival-trapping-101/3/" TargetMode="External"/><Relationship Id="rId2" Type="http://schemas.openxmlformats.org/officeDocument/2006/relationships/hyperlink" Target="https://www.pioneerbushcraft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atlasandboots.com/" TargetMode="External"/><Relationship Id="rId11" Type="http://schemas.openxmlformats.org/officeDocument/2006/relationships/hyperlink" Target="http://magazine.outdoornebraska.gov/tag/wild-edibles/" TargetMode="External"/><Relationship Id="rId5" Type="http://schemas.openxmlformats.org/officeDocument/2006/relationships/hyperlink" Target="http://www.swifttips.com/" TargetMode="External"/><Relationship Id="rId10" Type="http://schemas.openxmlformats.org/officeDocument/2006/relationships/hyperlink" Target="https://coyotetrails.org/class/survival-shelters-january-29-2017/" TargetMode="External"/><Relationship Id="rId4" Type="http://schemas.openxmlformats.org/officeDocument/2006/relationships/hyperlink" Target="https://frontierfirewoodnj.com/" TargetMode="External"/><Relationship Id="rId9" Type="http://schemas.openxmlformats.org/officeDocument/2006/relationships/hyperlink" Target="http://offgridwarrior.com/winter-survival-shelter-prepping-for-snow/" TargetMode="External"/><Relationship Id="rId14" Type="http://schemas.openxmlformats.org/officeDocument/2006/relationships/hyperlink" Target="https://unchartedsupplyco.com/blogs/news/basic-survival-skil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86348"/>
            <a:ext cx="8288822" cy="2938764"/>
          </a:xfrm>
        </p:spPr>
        <p:txBody>
          <a:bodyPr/>
          <a:lstStyle/>
          <a:p>
            <a:r>
              <a:rPr lang="en-US" dirty="0" smtClean="0"/>
              <a:t>Outdoor survival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 ross young, Elisabeth Hansen</a:t>
            </a:r>
          </a:p>
          <a:p>
            <a:r>
              <a:rPr lang="en-US" dirty="0" smtClean="0">
                <a:solidFill>
                  <a:srgbClr val="008080"/>
                </a:solidFill>
              </a:rPr>
              <a:t>Nebraska game and parks </a:t>
            </a:r>
            <a:endParaRPr lang="en-US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26"/>
    </mc:Choice>
    <mc:Fallback>
      <p:transition spd="slow" advTm="381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68" y="924022"/>
            <a:ext cx="4886854" cy="587584"/>
          </a:xfrm>
          <a:solidFill>
            <a:schemeClr val="bg2"/>
          </a:solidFill>
        </p:spPr>
        <p:txBody>
          <a:bodyPr/>
          <a:lstStyle/>
          <a:p>
            <a:r>
              <a:rPr lang="en-US" sz="3600" b="1" u="sng" dirty="0" smtClean="0"/>
              <a:t>Water</a:t>
            </a:r>
            <a:endParaRPr lang="en-US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179863" y="2861186"/>
            <a:ext cx="7679001" cy="28129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Boil water for at least 5 minutes</a:t>
            </a:r>
          </a:p>
          <a:p>
            <a:r>
              <a:rPr lang="en-US" sz="2800" dirty="0" smtClean="0"/>
              <a:t>Chemical Treatments</a:t>
            </a:r>
          </a:p>
          <a:p>
            <a:r>
              <a:rPr lang="en-US" sz="2800" dirty="0" smtClean="0"/>
              <a:t>Filter System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68" y="747900"/>
            <a:ext cx="5699057" cy="219194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801321" y="1793106"/>
            <a:ext cx="594860" cy="68462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084" y="1843872"/>
            <a:ext cx="363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Treat natural water before drinking. Even if it looks clean.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870" y="942871"/>
            <a:ext cx="1684517" cy="587584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SHELTER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43870" y="1764766"/>
            <a:ext cx="4510308" cy="349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Protects you from: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Sun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Wind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Animals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1098031" y="1316943"/>
            <a:ext cx="3265921" cy="2193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88" y="3799872"/>
            <a:ext cx="3187263" cy="21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458" y="903542"/>
            <a:ext cx="3303639" cy="587584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Shelter Types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07742" y="2001295"/>
            <a:ext cx="3634003" cy="116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Temporary </a:t>
            </a:r>
          </a:p>
          <a:p>
            <a:pPr marL="0" indent="0">
              <a:buNone/>
            </a:pPr>
            <a:r>
              <a:rPr lang="en-US" sz="2800" dirty="0" smtClean="0"/>
              <a:t>Lean-To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0" y="1348304"/>
            <a:ext cx="3809440" cy="2466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0" y="3896603"/>
            <a:ext cx="3867260" cy="2175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716" y="4568771"/>
            <a:ext cx="3634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Long-term</a:t>
            </a:r>
          </a:p>
          <a:p>
            <a:r>
              <a:rPr lang="en-US" sz="2800" dirty="0" smtClean="0"/>
              <a:t>Log Cabin</a:t>
            </a: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7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Shelter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2686" y="1631735"/>
            <a:ext cx="2382607" cy="349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Useful Shelter Tools:</a:t>
            </a: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--</a:t>
            </a:r>
            <a:r>
              <a:rPr lang="en-US" sz="2000" dirty="0" err="1" smtClean="0"/>
              <a:t>Paracord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--Tarp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--Saw (need different sizes of logs)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59" y="1709787"/>
            <a:ext cx="2887912" cy="328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66" y="2231924"/>
            <a:ext cx="4269214" cy="2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940" y="1001606"/>
            <a:ext cx="3677599" cy="587584"/>
          </a:xfrm>
        </p:spPr>
        <p:txBody>
          <a:bodyPr/>
          <a:lstStyle/>
          <a:p>
            <a:pPr algn="ctr"/>
            <a:r>
              <a:rPr lang="en-US" sz="6000" b="1" u="sng" dirty="0" smtClean="0"/>
              <a:t>Fire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07543" y="831286"/>
            <a:ext cx="4016206" cy="51954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Warmth </a:t>
            </a:r>
          </a:p>
          <a:p>
            <a:r>
              <a:rPr lang="en-US" sz="2400" dirty="0" smtClean="0"/>
              <a:t>Cooking</a:t>
            </a:r>
          </a:p>
          <a:p>
            <a:r>
              <a:rPr lang="en-US" sz="2400" dirty="0" smtClean="0"/>
              <a:t>Clean Water</a:t>
            </a:r>
          </a:p>
          <a:p>
            <a:r>
              <a:rPr lang="en-US" sz="2400" dirty="0" smtClean="0"/>
              <a:t>Signal for Help</a:t>
            </a:r>
          </a:p>
        </p:txBody>
      </p:sp>
      <p:pic>
        <p:nvPicPr>
          <p:cNvPr id="4" name="Picture 3" descr="Campfir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79" y="1750142"/>
            <a:ext cx="3137720" cy="4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31344" y="2968107"/>
            <a:ext cx="2717636" cy="1554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Oxygen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Fuel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Heat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Fire elements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27" y="1988574"/>
            <a:ext cx="3738125" cy="32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942871"/>
            <a:ext cx="10444480" cy="587584"/>
          </a:xfrm>
        </p:spPr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28889" y="1873956"/>
            <a:ext cx="10026791" cy="40411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Safe site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Open area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10ft away from trees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Completely extinguish fire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Build it 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Plain dirt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Sand/gravel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Rock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smtClean="0"/>
              <a:t>Greenwood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201168" lvl="1" indent="0">
              <a:buNone/>
            </a:pPr>
            <a:r>
              <a:rPr lang="en-US" sz="2200" dirty="0" smtClean="0">
                <a:solidFill>
                  <a:srgbClr val="008080"/>
                </a:solidFill>
              </a:rPr>
              <a:t>FIND MORE FIRE SAFETY TIPS AT SMOKEYBEAR.COM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470" y="1873956"/>
            <a:ext cx="2960132" cy="1950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75" y="3894542"/>
            <a:ext cx="3330432" cy="17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30" y="755802"/>
            <a:ext cx="3057834" cy="587584"/>
          </a:xfrm>
        </p:spPr>
        <p:txBody>
          <a:bodyPr/>
          <a:lstStyle/>
          <a:p>
            <a:r>
              <a:rPr lang="en-US" dirty="0" smtClean="0"/>
              <a:t>Fire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13662" y="1343387"/>
            <a:ext cx="2771757" cy="445764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Tinder</a:t>
            </a:r>
            <a:r>
              <a:rPr lang="en-US" sz="2400" dirty="0" smtClean="0"/>
              <a:t> –toothpick sized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Dry leaves</a:t>
            </a:r>
          </a:p>
          <a:p>
            <a:r>
              <a:rPr lang="en-US" sz="2400" b="1" dirty="0" smtClean="0"/>
              <a:t>Kindling</a:t>
            </a:r>
            <a:r>
              <a:rPr lang="en-US" sz="2400" dirty="0" smtClean="0"/>
              <a:t> –penciled sized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Small sticks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Small branches</a:t>
            </a:r>
          </a:p>
          <a:p>
            <a:r>
              <a:rPr lang="en-US" sz="2400" b="1" dirty="0" smtClean="0"/>
              <a:t>Fuel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Small to medium branches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Logs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37" y="3592398"/>
            <a:ext cx="3480018" cy="2466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26" y="1413319"/>
            <a:ext cx="3202938" cy="2402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86" y="1954093"/>
            <a:ext cx="3693728" cy="24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66" b="366"/>
          <a:stretch>
            <a:fillRect/>
          </a:stretch>
        </p:blipFill>
        <p:spPr>
          <a:xfrm>
            <a:off x="8414274" y="3070578"/>
            <a:ext cx="3018548" cy="29964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5754" y="942870"/>
            <a:ext cx="3277923" cy="905595"/>
          </a:xfrm>
        </p:spPr>
        <p:txBody>
          <a:bodyPr/>
          <a:lstStyle/>
          <a:p>
            <a:r>
              <a:rPr lang="en-US" dirty="0" smtClean="0"/>
              <a:t>Fire starters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Matches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Lighters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Fire by friction-heat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Ferro Rod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Batteries and steel wool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091" y="783939"/>
            <a:ext cx="2903361" cy="29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uRsZghPFY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0761" y="678426"/>
            <a:ext cx="9000427" cy="54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1571878"/>
            <a:ext cx="4886854" cy="58758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WE WILL LEARN TODAY: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2706" y="2349910"/>
            <a:ext cx="5981171" cy="3333136"/>
          </a:xfrm>
        </p:spPr>
        <p:txBody>
          <a:bodyPr/>
          <a:lstStyle/>
          <a:p>
            <a:r>
              <a:rPr lang="en-US" sz="2800" dirty="0" smtClean="0"/>
              <a:t> Why are survival skills needed?</a:t>
            </a:r>
          </a:p>
          <a:p>
            <a:r>
              <a:rPr lang="en-US" sz="2800" dirty="0" smtClean="0"/>
              <a:t> Identify five basic skills for survival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0" y="2459363"/>
            <a:ext cx="3989706" cy="32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"/>
    </mc:Choice>
    <mc:Fallback>
      <p:transition spd="slow" advTm="143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09" y="1149090"/>
            <a:ext cx="2806290" cy="587584"/>
          </a:xfrm>
        </p:spPr>
        <p:txBody>
          <a:bodyPr/>
          <a:lstStyle/>
          <a:p>
            <a:r>
              <a:rPr lang="en-US" sz="3600" b="1" u="sng" dirty="0" smtClean="0"/>
              <a:t>Food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491" y="1723206"/>
            <a:ext cx="5519994" cy="33269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Vegetation</a:t>
            </a:r>
          </a:p>
          <a:p>
            <a:r>
              <a:rPr lang="en-US" sz="2400" dirty="0" smtClean="0"/>
              <a:t>Insects </a:t>
            </a:r>
          </a:p>
          <a:p>
            <a:pPr marL="0" indent="0">
              <a:buNone/>
            </a:pPr>
            <a:r>
              <a:rPr lang="en-US" sz="2400" dirty="0" smtClean="0"/>
              <a:t> (Grasshoppers/Crickets)</a:t>
            </a:r>
          </a:p>
          <a:p>
            <a:pPr marL="669798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in protein</a:t>
            </a:r>
          </a:p>
          <a:p>
            <a:r>
              <a:rPr lang="en-US" sz="2400" dirty="0" smtClean="0"/>
              <a:t>Fish  </a:t>
            </a:r>
          </a:p>
          <a:p>
            <a:r>
              <a:rPr lang="en-US" sz="2400" dirty="0" smtClean="0"/>
              <a:t>Birds  </a:t>
            </a:r>
          </a:p>
          <a:p>
            <a:r>
              <a:rPr lang="en-US" sz="2400" dirty="0" smtClean="0"/>
              <a:t>Mammals 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47" y="1256069"/>
            <a:ext cx="7398107" cy="39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08" y="1149090"/>
            <a:ext cx="3415891" cy="5875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Wild Edibles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4465" y="17366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**Never eat any wild plant unless you are absolutely sure it is edible!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9" y="2536723"/>
            <a:ext cx="4173206" cy="313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02" y="2536723"/>
            <a:ext cx="3814798" cy="286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69" y="1336529"/>
            <a:ext cx="3314964" cy="33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51" y="903283"/>
            <a:ext cx="2806290" cy="587584"/>
          </a:xfrm>
        </p:spPr>
        <p:txBody>
          <a:bodyPr/>
          <a:lstStyle/>
          <a:p>
            <a:r>
              <a:rPr lang="en-US" sz="3600" b="1" u="sng" dirty="0" smtClean="0"/>
              <a:t>SIGNAL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490" y="1723206"/>
            <a:ext cx="3209413" cy="3326939"/>
          </a:xfrm>
        </p:spPr>
        <p:txBody>
          <a:bodyPr/>
          <a:lstStyle/>
          <a:p>
            <a:r>
              <a:rPr lang="en-US" sz="2000" dirty="0" smtClean="0"/>
              <a:t>Whistle—3 blasts</a:t>
            </a:r>
          </a:p>
          <a:p>
            <a:r>
              <a:rPr lang="en-US" sz="2000" dirty="0" smtClean="0"/>
              <a:t>Fire</a:t>
            </a:r>
          </a:p>
          <a:p>
            <a:r>
              <a:rPr lang="en-US" sz="2000" dirty="0" smtClean="0"/>
              <a:t>GPS Location Device</a:t>
            </a:r>
          </a:p>
          <a:p>
            <a:r>
              <a:rPr lang="en-US" sz="2000" dirty="0" smtClean="0"/>
              <a:t>Mirror, reflect </a:t>
            </a:r>
          </a:p>
          <a:p>
            <a:r>
              <a:rPr lang="en-US" sz="2000" dirty="0" smtClean="0"/>
              <a:t>Flashlight</a:t>
            </a:r>
          </a:p>
          <a:p>
            <a:r>
              <a:rPr lang="en-US" sz="2000" dirty="0" smtClean="0"/>
              <a:t>Hit stones together</a:t>
            </a:r>
          </a:p>
          <a:p>
            <a:endParaRPr lang="en-US" sz="2000" dirty="0"/>
          </a:p>
        </p:txBody>
      </p:sp>
      <p:pic>
        <p:nvPicPr>
          <p:cNvPr id="5" name="Picture 4" descr="GSK - Par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44" y="824626"/>
            <a:ext cx="3608701" cy="1977568"/>
          </a:xfrm>
          <a:prstGeom prst="rect">
            <a:avLst/>
          </a:prstGeom>
        </p:spPr>
      </p:pic>
      <p:pic>
        <p:nvPicPr>
          <p:cNvPr id="6" name="Picture 5" descr="File:29RCCMAK - Campfire at base camp Susunia Hill.jp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76" y="2802194"/>
            <a:ext cx="3849327" cy="2566218"/>
          </a:xfrm>
          <a:prstGeom prst="rect">
            <a:avLst/>
          </a:prstGeom>
        </p:spPr>
      </p:pic>
      <p:pic>
        <p:nvPicPr>
          <p:cNvPr id="7" name="Picture 6" descr="Wilderness Survival Myths and Misconceptions an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85" y="3372465"/>
            <a:ext cx="3153405" cy="21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20413" y="1010949"/>
            <a:ext cx="7384025" cy="471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Ask yourself…..</a:t>
            </a:r>
          </a:p>
          <a:p>
            <a:r>
              <a:rPr lang="en-US" sz="3200" dirty="0" smtClean="0"/>
              <a:t> Why are survival skills are needed?</a:t>
            </a:r>
          </a:p>
          <a:p>
            <a:r>
              <a:rPr lang="en-US" sz="3200" dirty="0" smtClean="0"/>
              <a:t> What are the five basic needs for survival?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3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697" y="1069943"/>
            <a:ext cx="4886854" cy="587584"/>
          </a:xfrm>
        </p:spPr>
        <p:txBody>
          <a:bodyPr/>
          <a:lstStyle/>
          <a:p>
            <a:r>
              <a:rPr lang="en-US" b="1" u="sng" dirty="0" smtClean="0"/>
              <a:t>SOURCES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83674" y="1657527"/>
            <a:ext cx="5048045" cy="4354107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https://www.pioneerbushcraft.org/</a:t>
            </a:r>
            <a:endParaRPr lang="en-US" dirty="0"/>
          </a:p>
          <a:p>
            <a:r>
              <a:rPr lang="en-US" u="sng" dirty="0">
                <a:hlinkClick r:id="rId3"/>
              </a:rPr>
              <a:t>https://www.rei.com</a:t>
            </a:r>
            <a:endParaRPr lang="en-US" dirty="0"/>
          </a:p>
          <a:p>
            <a:r>
              <a:rPr lang="en-US" u="sng" dirty="0">
                <a:hlinkClick r:id="rId4"/>
              </a:rPr>
              <a:t>https://frontierfirewoodnj.com/</a:t>
            </a:r>
            <a:endParaRPr lang="en-US" dirty="0"/>
          </a:p>
          <a:p>
            <a:r>
              <a:rPr lang="en-US" u="sng" dirty="0" smtClean="0">
                <a:hlinkClick r:id="rId5"/>
              </a:rPr>
              <a:t>www.swifttips.com</a:t>
            </a:r>
            <a:endParaRPr lang="en-US" u="sng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www.atlasandboots.com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http://www.truthsurvival.com/how-to-build-a-survival-shelter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https://www.primalsurvivor.net/wilderness-survival-shelter-no-supplies/</a:t>
            </a:r>
            <a:endParaRPr lang="en-US" dirty="0" smtClean="0"/>
          </a:p>
          <a:p>
            <a:r>
              <a:rPr lang="en-US" dirty="0">
                <a:hlinkClick r:id="rId9"/>
              </a:rPr>
              <a:t>http://offgridwarrior.com/winter-survival-shelter-prepping-for-snow/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6168" y="1657527"/>
            <a:ext cx="53192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https://coyotetrails.org/class/survival-shelters-january-29-2017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11"/>
              </a:rPr>
              <a:t>http://magazine.outdoornebraska.gov/tag/wild-edibles</a:t>
            </a:r>
            <a:r>
              <a:rPr lang="en-US" dirty="0" smtClean="0">
                <a:hlinkClick r:id="rId11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12"/>
              </a:rPr>
              <a:t>https://survivalist101.com/tutorials/survival-trapping-101/3</a:t>
            </a:r>
            <a:r>
              <a:rPr lang="en-US" dirty="0" smtClean="0">
                <a:hlinkClick r:id="rId1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woodlineadventures.com/basic-outdoor-survival-skills-boss.html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unchartedsupplyco.com/blogs/news/basic-survival-skills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777" y="2227593"/>
            <a:ext cx="7877253" cy="25439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An experienced outdoor 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Family on a leisurely hike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Vehicle problem in a rural area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79" y="670502"/>
            <a:ext cx="10058400" cy="587584"/>
          </a:xfrm>
        </p:spPr>
        <p:txBody>
          <a:bodyPr/>
          <a:lstStyle/>
          <a:p>
            <a:pPr algn="ctr"/>
            <a:r>
              <a:rPr lang="en-US" b="1" u="sng" dirty="0" smtClean="0"/>
              <a:t>Why are survival skills needed?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42202" y="1515623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Something could happen to anyone…</a:t>
            </a:r>
            <a:endParaRPr lang="en-US" sz="2000" dirty="0"/>
          </a:p>
        </p:txBody>
      </p:sp>
      <p:pic>
        <p:nvPicPr>
          <p:cNvPr id="1028" name="Picture 4" descr="Image result for outdoor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030" y="15858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family on hike"/>
          <p:cNvSpPr>
            <a:spLocks noChangeAspect="1" noChangeArrowheads="1"/>
          </p:cNvSpPr>
          <p:nvPr/>
        </p:nvSpPr>
        <p:spPr bwMode="auto">
          <a:xfrm>
            <a:off x="172199" y="790470"/>
            <a:ext cx="272894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family on hi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family on hike"/>
          <p:cNvSpPr>
            <a:spLocks noChangeAspect="1" noChangeArrowheads="1"/>
          </p:cNvSpPr>
          <p:nvPr/>
        </p:nvSpPr>
        <p:spPr bwMode="auto">
          <a:xfrm>
            <a:off x="1550928" y="10346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family on hik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family on h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55" y="29554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Image result for vehicle probl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Image result for vehicle probl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030" y="3729017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5"/>
    </mc:Choice>
    <mc:Fallback>
      <p:transition spd="slow" advTm="51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825910"/>
            <a:ext cx="4640109" cy="1936955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HOW TO AVOID A SURVIVAL SITUATION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75829" y="648929"/>
            <a:ext cx="5780429" cy="55650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Don’t go alone </a:t>
            </a:r>
          </a:p>
          <a:p>
            <a:r>
              <a:rPr lang="en-US" sz="2800" dirty="0" smtClean="0"/>
              <a:t>Tell someone where you are going and when you plan to return</a:t>
            </a:r>
          </a:p>
          <a:p>
            <a:r>
              <a:rPr lang="en-US" sz="2800" dirty="0" smtClean="0"/>
              <a:t> Know your location on the map</a:t>
            </a:r>
          </a:p>
          <a:p>
            <a:r>
              <a:rPr lang="en-US" sz="2800" dirty="0" smtClean="0"/>
              <a:t>Stay on trails and routes</a:t>
            </a:r>
          </a:p>
          <a:p>
            <a:r>
              <a:rPr lang="en-US" sz="2800" dirty="0" smtClean="0"/>
              <a:t> Learn basic outdoor survival skills</a:t>
            </a:r>
            <a:endParaRPr lang="en-US" sz="2800" dirty="0"/>
          </a:p>
        </p:txBody>
      </p:sp>
      <p:pic>
        <p:nvPicPr>
          <p:cNvPr id="4" name="Picture 3" descr="IMG_6503 | Wilderness Survival training at Alder Cree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2488569"/>
            <a:ext cx="4513007" cy="30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5"/>
    </mc:Choice>
    <mc:Fallback>
      <p:transition spd="slow" advTm="38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4861068" cy="587584"/>
          </a:xfrm>
        </p:spPr>
        <p:txBody>
          <a:bodyPr>
            <a:noAutofit/>
          </a:bodyPr>
          <a:lstStyle/>
          <a:p>
            <a:r>
              <a:rPr lang="en-US" sz="4400" b="1" u="sng" dirty="0" smtClean="0"/>
              <a:t>DO NOT PANIC</a:t>
            </a:r>
            <a:endParaRPr lang="en-US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55966" y="1895302"/>
            <a:ext cx="100916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Mindset to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S- 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T- THINK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O- OBSERVE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P- Plan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877" y="1530455"/>
            <a:ext cx="3256917" cy="32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2216303" y="4738406"/>
            <a:ext cx="812040" cy="787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9827" t="-813" r="24203" b="-1"/>
          <a:stretch/>
        </p:blipFill>
        <p:spPr>
          <a:xfrm>
            <a:off x="1242923" y="5154882"/>
            <a:ext cx="1022465" cy="1031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392"/>
          <a:stretch/>
        </p:blipFill>
        <p:spPr>
          <a:xfrm>
            <a:off x="2595052" y="2920378"/>
            <a:ext cx="923234" cy="923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523" y="3872910"/>
            <a:ext cx="836919" cy="83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457" y="769938"/>
            <a:ext cx="5711810" cy="587584"/>
          </a:xfrm>
        </p:spPr>
        <p:txBody>
          <a:bodyPr/>
          <a:lstStyle/>
          <a:p>
            <a:pPr algn="ctr"/>
            <a:r>
              <a:rPr lang="en-US" dirty="0" smtClean="0"/>
              <a:t>Survival Gear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43309" y="1379913"/>
            <a:ext cx="5711810" cy="3941540"/>
          </a:xfrm>
        </p:spPr>
        <p:txBody>
          <a:bodyPr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Flashlight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Water bottle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Snacks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First aid kit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Map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Compass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Insect repellent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Knife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Sunscreen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Fix 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Extra layer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Toilet 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Bandana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Shelter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Let someone know </a:t>
            </a:r>
            <a:endParaRPr lang="en-US" sz="1800" dirty="0"/>
          </a:p>
        </p:txBody>
      </p:sp>
      <p:sp>
        <p:nvSpPr>
          <p:cNvPr id="4" name="AutoShape 2" descr="Image result for water bo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nack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snack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compass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5"/>
          <a:stretch/>
        </p:blipFill>
        <p:spPr bwMode="auto">
          <a:xfrm>
            <a:off x="2841757" y="2145095"/>
            <a:ext cx="584296" cy="7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555" y="1151125"/>
            <a:ext cx="565202" cy="950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7367"/>
          <a:stretch/>
        </p:blipFill>
        <p:spPr>
          <a:xfrm>
            <a:off x="668395" y="671030"/>
            <a:ext cx="803160" cy="1006126"/>
          </a:xfrm>
          <a:prstGeom prst="rect">
            <a:avLst/>
          </a:prstGeom>
        </p:spPr>
      </p:pic>
      <p:sp>
        <p:nvSpPr>
          <p:cNvPr id="15" name="AutoShape 10" descr="Image result for pocket knife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Image result for pocket knife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Image result for pocket knife cartoon"/>
          <p:cNvSpPr>
            <a:spLocks noChangeAspect="1" noChangeArrowheads="1"/>
          </p:cNvSpPr>
          <p:nvPr/>
        </p:nvSpPr>
        <p:spPr bwMode="auto">
          <a:xfrm flipV="1">
            <a:off x="917575" y="922338"/>
            <a:ext cx="304800" cy="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5210" y="1594516"/>
            <a:ext cx="800866" cy="8008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0118" y="2324679"/>
            <a:ext cx="879301" cy="879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b="10124"/>
          <a:stretch/>
        </p:blipFill>
        <p:spPr>
          <a:xfrm>
            <a:off x="9579955" y="1592439"/>
            <a:ext cx="861050" cy="6984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b="7237"/>
          <a:stretch/>
        </p:blipFill>
        <p:spPr>
          <a:xfrm>
            <a:off x="10419862" y="748648"/>
            <a:ext cx="842431" cy="8458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642" y="3271545"/>
            <a:ext cx="917777" cy="9177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9038" y="4218411"/>
            <a:ext cx="1045041" cy="1045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/>
          <a:srcRect b="10821"/>
          <a:stretch/>
        </p:blipFill>
        <p:spPr>
          <a:xfrm>
            <a:off x="10294553" y="5205088"/>
            <a:ext cx="967740" cy="93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18" y="976742"/>
            <a:ext cx="8698590" cy="147149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What can humans live LONGER WITHOUT?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88018" y="2625212"/>
            <a:ext cx="6115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Food or Water?</a:t>
            </a:r>
          </a:p>
          <a:p>
            <a:endParaRPr lang="en-US" sz="4000" dirty="0"/>
          </a:p>
          <a:p>
            <a:r>
              <a:rPr lang="en-US" sz="4000" dirty="0" smtClean="0"/>
              <a:t>ANSWER: Food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77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46" y="648929"/>
            <a:ext cx="7060548" cy="5574890"/>
          </a:xfrm>
        </p:spPr>
      </p:pic>
    </p:spTree>
    <p:extLst>
      <p:ext uri="{BB962C8B-B14F-4D97-AF65-F5344CB8AC3E}">
        <p14:creationId xmlns:p14="http://schemas.microsoft.com/office/powerpoint/2010/main" val="28484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243" y="888252"/>
            <a:ext cx="5277393" cy="89274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5 basic survival needs</a:t>
            </a:r>
            <a:endParaRPr lang="en-US" sz="4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88019" y="2075966"/>
            <a:ext cx="2851362" cy="38922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Water</a:t>
            </a:r>
          </a:p>
          <a:p>
            <a:r>
              <a:rPr lang="en-US" sz="3200" dirty="0" smtClean="0"/>
              <a:t>   Shelter</a:t>
            </a:r>
          </a:p>
          <a:p>
            <a:r>
              <a:rPr lang="en-US" sz="3200" dirty="0" smtClean="0"/>
              <a:t>   Fire</a:t>
            </a:r>
          </a:p>
          <a:p>
            <a:r>
              <a:rPr lang="en-US" sz="3200" dirty="0" smtClean="0"/>
              <a:t>   Food</a:t>
            </a:r>
          </a:p>
          <a:p>
            <a:r>
              <a:rPr lang="en-US" sz="3200" dirty="0" smtClean="0"/>
              <a:t>   Signal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IMG_6499 | Wilderness Survival training at Alder Cree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2" y="2133357"/>
            <a:ext cx="5663381" cy="37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2_Win32_AS_v3" id="{A204E388-A84B-4CC6-98FC-54ED9900B3CD}" vid="{1AF041A9-EA2C-4539-9272-70AF2168FE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FAF7B5-E40C-46BE-9C83-DA251FCAE61E}">
  <ds:schemaRefs>
    <ds:schemaRef ds:uri="http://schemas.microsoft.com/office/2006/metadata/properties"/>
    <ds:schemaRef ds:uri="71af3243-3dd4-4a8d-8c0d-dd76da1f02a5"/>
    <ds:schemaRef ds:uri="http://www.w3.org/XML/1998/namespace"/>
    <ds:schemaRef ds:uri="16c05727-aa75-4e4a-9b5f-8a80a1165891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0A43D08-F4F9-4D95-9CB2-7DE374416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29FA76-0C86-4BF1-99F1-A3115FBFFA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0</TotalTime>
  <Words>421</Words>
  <Application>Microsoft Office PowerPoint</Application>
  <PresentationFormat>Widescreen</PresentationFormat>
  <Paragraphs>153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Helvetica Neue Medium</vt:lpstr>
      <vt:lpstr>Wingdings</vt:lpstr>
      <vt:lpstr>RetrospectVTI</vt:lpstr>
      <vt:lpstr>Outdoor survival</vt:lpstr>
      <vt:lpstr>WHAT WE WILL LEARN TODAY:</vt:lpstr>
      <vt:lpstr>Why are survival skills needed?</vt:lpstr>
      <vt:lpstr>HOW TO AVOID A SURVIVAL SITUATION</vt:lpstr>
      <vt:lpstr>DO NOT PANIC</vt:lpstr>
      <vt:lpstr>Survival Gear </vt:lpstr>
      <vt:lpstr>What can humans live LONGER WITHOUT?</vt:lpstr>
      <vt:lpstr>PowerPoint Presentation</vt:lpstr>
      <vt:lpstr>5 basic survival needs</vt:lpstr>
      <vt:lpstr>Water</vt:lpstr>
      <vt:lpstr>SHELTER</vt:lpstr>
      <vt:lpstr>Shelter Types</vt:lpstr>
      <vt:lpstr>Shelter</vt:lpstr>
      <vt:lpstr>Fire</vt:lpstr>
      <vt:lpstr>Fire elements</vt:lpstr>
      <vt:lpstr>FIRE SAFETY</vt:lpstr>
      <vt:lpstr>Fire Materials</vt:lpstr>
      <vt:lpstr>Fire starters</vt:lpstr>
      <vt:lpstr>PowerPoint Presentation</vt:lpstr>
      <vt:lpstr>Food</vt:lpstr>
      <vt:lpstr>Wild Edibles</vt:lpstr>
      <vt:lpstr>SIGNAL</vt:lpstr>
      <vt:lpstr>PowerPoint Presentation</vt:lpstr>
      <vt:lpstr>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2020-02-13T02:53:38Z</dcterms:created>
  <dcterms:modified xsi:type="dcterms:W3CDTF">2020-09-17T01:56:52Z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